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Kanit Light" panose="020B0604020202020204" charset="-34"/>
      <p:regular r:id="rId16"/>
    </p:embeddedFont>
    <p:embeddedFont>
      <p:font typeface="Martel Sans" panose="020B0604020202020204" charset="0"/>
      <p:regular r:id="rId17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540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390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Contexte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1423392"/>
            <a:ext cx="554831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Synthèse de la situation actuelle et des enjeux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280190" y="2035731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 plateforme actuelle, centralisée sur un serveur unique, est confrontée à des défis majeurs.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6280190" y="2820353"/>
            <a:ext cx="3687485" cy="2367082"/>
          </a:xfrm>
          <a:prstGeom prst="roundRect">
            <a:avLst>
              <a:gd name="adj" fmla="val 322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Shape 4"/>
          <p:cNvSpPr/>
          <p:nvPr/>
        </p:nvSpPr>
        <p:spPr>
          <a:xfrm>
            <a:off x="6469261" y="3009424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8923" y="3159085"/>
            <a:ext cx="244912" cy="2449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469261" y="3735229"/>
            <a:ext cx="247197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Plateforme Monolithique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469261" y="4127540"/>
            <a:ext cx="330934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Front, API, base de données et scripts résident sur un serveur unique, créant un point de défaillance unique.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10149126" y="2820353"/>
            <a:ext cx="3687485" cy="2367082"/>
          </a:xfrm>
          <a:prstGeom prst="roundRect">
            <a:avLst>
              <a:gd name="adj" fmla="val 322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2" name="Shape 8"/>
          <p:cNvSpPr/>
          <p:nvPr/>
        </p:nvSpPr>
        <p:spPr>
          <a:xfrm>
            <a:off x="10338197" y="3009424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7858" y="3159085"/>
            <a:ext cx="244912" cy="24491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38197" y="373522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Incidents Récents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10338197" y="4127540"/>
            <a:ext cx="330934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 indisponibilités totales et des mises à jour périlleuses ont mis en lumière la fragilité du système actuel.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6280190" y="5368885"/>
            <a:ext cx="7556421" cy="2076807"/>
          </a:xfrm>
          <a:prstGeom prst="roundRect">
            <a:avLst>
              <a:gd name="adj" fmla="val 3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7" name="Shape 12"/>
          <p:cNvSpPr/>
          <p:nvPr/>
        </p:nvSpPr>
        <p:spPr>
          <a:xfrm>
            <a:off x="6469261" y="5557957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8923" y="5707618"/>
            <a:ext cx="244912" cy="24491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469261" y="628376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Demande DSI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6469261" y="6676073"/>
            <a:ext cx="717827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 DSI exige un </a:t>
            </a: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Proof of Concept (POC)</a:t>
            </a: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pour démontrer la séparation des services et assurer une continuité opérationnelle.</a:t>
            </a:r>
            <a:endParaRPr lang="en-US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ADB6EE-E419-EF7B-08F2-F4125F33F169}"/>
              </a:ext>
            </a:extLst>
          </p:cNvPr>
          <p:cNvSpPr/>
          <p:nvPr/>
        </p:nvSpPr>
        <p:spPr>
          <a:xfrm>
            <a:off x="12606457" y="7696200"/>
            <a:ext cx="2023943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07318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Objectifs du POC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4026813"/>
            <a:ext cx="419373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Attendus formalisés avec la DSI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4715708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Ce POC a été conçu pour répondre à des objectifs clés définis par la DSI, visant à moderniser et fiabiliser notre infrastructure.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93790" y="5271968"/>
            <a:ext cx="4211479" cy="2201942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Shape 4"/>
          <p:cNvSpPr/>
          <p:nvPr/>
        </p:nvSpPr>
        <p:spPr>
          <a:xfrm>
            <a:off x="770930" y="5271968"/>
            <a:ext cx="91440" cy="2201942"/>
          </a:xfrm>
          <a:prstGeom prst="roundRect">
            <a:avLst>
              <a:gd name="adj" fmla="val 93767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1089303" y="5498902"/>
            <a:ext cx="268200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Isolation et Fiabilisation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89303" y="5940147"/>
            <a:ext cx="368903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Isoler le 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front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et l'API pour garantir la fiabilité de la recette et préparer le terrain à une scalabilité future.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209342" y="5271968"/>
            <a:ext cx="4211598" cy="2201942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1" name="Shape 8"/>
          <p:cNvSpPr/>
          <p:nvPr/>
        </p:nvSpPr>
        <p:spPr>
          <a:xfrm>
            <a:off x="5186482" y="5271968"/>
            <a:ext cx="91440" cy="2201942"/>
          </a:xfrm>
          <a:prstGeom prst="roundRect">
            <a:avLst>
              <a:gd name="adj" fmla="val 93767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5504855" y="5498902"/>
            <a:ext cx="355461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Adoption des Technologies Clés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5504855" y="5940147"/>
            <a:ext cx="368915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Mettre en œuvre 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Docker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et 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Kubernetes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et initier une chaîne d'intégration et de déploiement continus (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CI/CD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625013" y="5271968"/>
            <a:ext cx="4211598" cy="2201942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5" name="Shape 12"/>
          <p:cNvSpPr/>
          <p:nvPr/>
        </p:nvSpPr>
        <p:spPr>
          <a:xfrm>
            <a:off x="9602153" y="5271968"/>
            <a:ext cx="91440" cy="2201942"/>
          </a:xfrm>
          <a:prstGeom prst="roundRect">
            <a:avLst>
              <a:gd name="adj" fmla="val 93767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3"/>
          <p:cNvSpPr/>
          <p:nvPr/>
        </p:nvSpPr>
        <p:spPr>
          <a:xfrm>
            <a:off x="9920526" y="549890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Support à la Décision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9920526" y="5940147"/>
            <a:ext cx="368915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Fournir une documentation complète et une présentation claire pour faciliter la prise de décision stratégique.</a:t>
            </a:r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E38FE5-71DC-EC16-571E-82BF3E72006A}"/>
              </a:ext>
            </a:extLst>
          </p:cNvPr>
          <p:cNvSpPr/>
          <p:nvPr/>
        </p:nvSpPr>
        <p:spPr>
          <a:xfrm>
            <a:off x="12606457" y="7696200"/>
            <a:ext cx="2023943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0976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Architecture globale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549253"/>
            <a:ext cx="514885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Deux environnements, mêmes composants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93790" y="416159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Notre approche repose sur une architecture flexible, déployée dans deux environnements distincts mais cohérents.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93790" y="483739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 Développement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02329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Utilisation de </a:t>
            </a: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Docker Compose</a:t>
            </a: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pour un déploiement local rapide.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93790" y="5656064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Chaque service bénéficie d'un </a:t>
            </a: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réseau dédié</a:t>
            </a: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93790" y="6009799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Les variables d'environnement sont </a:t>
            </a: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injectées</a:t>
            </a: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pour une configuration aisée.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544157" y="483739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 Recette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4157" y="5302329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Déploiement sur un </a:t>
            </a: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namespace Kubernetes</a:t>
            </a: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dédié.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44157" y="5656064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Gestion des applications via </a:t>
            </a: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Deployments</a:t>
            </a: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et exposition par des </a:t>
            </a: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Services</a:t>
            </a: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44157" y="6300073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ConfigMap</a:t>
            </a: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et </a:t>
            </a: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Secret</a:t>
            </a: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gèrent la configuration et les informations sensibles.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544157" y="6944082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Interconnexions via </a:t>
            </a: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DNS Kubernetes</a:t>
            </a: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front exposé en </a:t>
            </a: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NodePort 30080</a:t>
            </a: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1592B1-E4CC-427E-A9C1-66BF6BDC4D0C}"/>
              </a:ext>
            </a:extLst>
          </p:cNvPr>
          <p:cNvSpPr/>
          <p:nvPr/>
        </p:nvSpPr>
        <p:spPr>
          <a:xfrm>
            <a:off x="12606457" y="7696200"/>
            <a:ext cx="2023943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42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 développement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423749"/>
            <a:ext cx="513992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Expérience développeur simplifiée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218920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L'environnement de développement a été optimisé pour une productivité maximale, éliminant les frictions courantes.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170158"/>
            <a:ext cx="7556421" cy="4435078"/>
          </a:xfrm>
          <a:prstGeom prst="roundRect">
            <a:avLst>
              <a:gd name="adj" fmla="val 214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Shape 4"/>
          <p:cNvSpPr/>
          <p:nvPr/>
        </p:nvSpPr>
        <p:spPr>
          <a:xfrm>
            <a:off x="801410" y="3177778"/>
            <a:ext cx="3770590" cy="2749987"/>
          </a:xfrm>
          <a:prstGeom prst="roundRect">
            <a:avLst>
              <a:gd name="adj" fmla="val 3464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1028224" y="34045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Démarrage Facile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3895011"/>
            <a:ext cx="2976801" cy="148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Une seule commande, </a:t>
            </a:r>
            <a:r>
              <a:rPr lang="en-US" sz="175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compose up --build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lance l'ensemble de l'environnement de travail.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572000" y="3177778"/>
            <a:ext cx="3770590" cy="2749987"/>
          </a:xfrm>
          <a:prstGeom prst="rect">
            <a:avLst/>
          </a:prstGeom>
          <a:solidFill>
            <a:srgbClr val="DFECE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8"/>
          <p:cNvSpPr/>
          <p:nvPr/>
        </p:nvSpPr>
        <p:spPr>
          <a:xfrm>
            <a:off x="4572000" y="3177778"/>
            <a:ext cx="30480" cy="2749987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5138976" y="3404592"/>
            <a:ext cx="297680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Front NGINX Dynamique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138976" y="4249341"/>
            <a:ext cx="297680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 front est servi par </a:t>
            </a: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NGINX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et consomme l'API via </a:t>
            </a: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envsubst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pour une configuration dynamique.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288512" y="4269224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0197" y="4410908"/>
            <a:ext cx="283488" cy="283488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801410" y="5927765"/>
            <a:ext cx="7541181" cy="1669852"/>
          </a:xfrm>
          <a:prstGeom prst="rect">
            <a:avLst/>
          </a:prstGeom>
          <a:solidFill>
            <a:srgbClr val="DFECE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Shape 13"/>
          <p:cNvSpPr/>
          <p:nvPr/>
        </p:nvSpPr>
        <p:spPr>
          <a:xfrm>
            <a:off x="801410" y="5927765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Text 14"/>
          <p:cNvSpPr/>
          <p:nvPr/>
        </p:nvSpPr>
        <p:spPr>
          <a:xfrm>
            <a:off x="1028224" y="6154579"/>
            <a:ext cx="29048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Zéro Installation Locale</a:t>
            </a:r>
            <a:endParaRPr lang="en-US" sz="2200" dirty="0"/>
          </a:p>
        </p:txBody>
      </p:sp>
      <p:sp>
        <p:nvSpPr>
          <p:cNvPr id="19" name="Text 15"/>
          <p:cNvSpPr/>
          <p:nvPr/>
        </p:nvSpPr>
        <p:spPr>
          <a:xfrm>
            <a:off x="1028224" y="6644997"/>
            <a:ext cx="67473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Aucune installation supplémentaire n'est requise sur la machine locale des développeurs.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7362"/>
            <a:ext cx="497871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 recette Kubernetes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436846"/>
            <a:ext cx="363938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Cohérent avec une future prod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93790" y="2049185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L'environnement de recette reproduit fidèlement les conditions de production pour une transition en douceur.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793790" y="3105983"/>
            <a:ext cx="3687485" cy="2241828"/>
          </a:xfrm>
          <a:prstGeom prst="roundRect">
            <a:avLst>
              <a:gd name="adj" fmla="val 489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4"/>
          <p:cNvSpPr/>
          <p:nvPr/>
        </p:nvSpPr>
        <p:spPr>
          <a:xfrm>
            <a:off x="793790" y="3083123"/>
            <a:ext cx="3687485" cy="91440"/>
          </a:xfrm>
          <a:prstGeom prst="roundRect">
            <a:avLst>
              <a:gd name="adj" fmla="val 8334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Shape 5"/>
          <p:cNvSpPr/>
          <p:nvPr/>
        </p:nvSpPr>
        <p:spPr>
          <a:xfrm>
            <a:off x="2365296" y="2833807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8649" y="2997160"/>
            <a:ext cx="217646" cy="21764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98101" y="355961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Configuration API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98101" y="3951923"/>
            <a:ext cx="3278862" cy="1191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 réplicas pour la haute disponibilité, probes </a:t>
            </a:r>
            <a:r>
              <a:rPr lang="en-US" sz="140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/health</a:t>
            </a: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pour le monitoring, ressources requests/limits définies, exécution non-root pour la sécurité.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4662726" y="3105983"/>
            <a:ext cx="3687485" cy="2241828"/>
          </a:xfrm>
          <a:prstGeom prst="roundRect">
            <a:avLst>
              <a:gd name="adj" fmla="val 489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Shape 9"/>
          <p:cNvSpPr/>
          <p:nvPr/>
        </p:nvSpPr>
        <p:spPr>
          <a:xfrm>
            <a:off x="4662726" y="3083123"/>
            <a:ext cx="3687485" cy="91440"/>
          </a:xfrm>
          <a:prstGeom prst="roundRect">
            <a:avLst>
              <a:gd name="adj" fmla="val 8334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Shape 10"/>
          <p:cNvSpPr/>
          <p:nvPr/>
        </p:nvSpPr>
        <p:spPr>
          <a:xfrm>
            <a:off x="6234232" y="2833807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7585" y="2997160"/>
            <a:ext cx="217646" cy="21764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867037" y="355961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Configuration Front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4867037" y="3951923"/>
            <a:ext cx="3278862" cy="901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 réplique, readiness </a:t>
            </a:r>
            <a:r>
              <a:rPr lang="en-US" sz="140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pour vérifier la disponibilité, Service </a:t>
            </a: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NodePort 30080</a:t>
            </a: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pour l'accès externe.</a:t>
            </a:r>
            <a:endParaRPr lang="en-US" sz="1400" dirty="0"/>
          </a:p>
        </p:txBody>
      </p:sp>
      <p:sp>
        <p:nvSpPr>
          <p:cNvPr id="18" name="Shape 13"/>
          <p:cNvSpPr/>
          <p:nvPr/>
        </p:nvSpPr>
        <p:spPr>
          <a:xfrm>
            <a:off x="793790" y="5801439"/>
            <a:ext cx="7556421" cy="1630799"/>
          </a:xfrm>
          <a:prstGeom prst="roundRect">
            <a:avLst>
              <a:gd name="adj" fmla="val 672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Shape 14"/>
          <p:cNvSpPr/>
          <p:nvPr/>
        </p:nvSpPr>
        <p:spPr>
          <a:xfrm>
            <a:off x="793790" y="5778579"/>
            <a:ext cx="7556421" cy="91440"/>
          </a:xfrm>
          <a:prstGeom prst="roundRect">
            <a:avLst>
              <a:gd name="adj" fmla="val 8334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Shape 15"/>
          <p:cNvSpPr/>
          <p:nvPr/>
        </p:nvSpPr>
        <p:spPr>
          <a:xfrm>
            <a:off x="4299823" y="5529263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3177" y="5692616"/>
            <a:ext cx="217646" cy="21764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98101" y="6255068"/>
            <a:ext cx="269093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Gestion des Configurations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998101" y="6647378"/>
            <a:ext cx="714779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ConfigMap</a:t>
            </a: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et </a:t>
            </a: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Secret</a:t>
            </a: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sont utilisés pour injecter les messages, l'environnement et les tokens sensibles de manière sécurisée.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734" y="605671"/>
            <a:ext cx="5502473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Sécurité &amp; fiabilité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56734" y="1381482"/>
            <a:ext cx="3968829" cy="412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Bonnes pratiques intégrées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256734" y="2124194"/>
            <a:ext cx="7603331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 sécurité et la fiabilité sont au cœur de notre architecture, avec des pratiques robustes intégrées à chaque niveau.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256734" y="3076099"/>
            <a:ext cx="3691652" cy="2692122"/>
          </a:xfrm>
          <a:prstGeom prst="roundRect">
            <a:avLst>
              <a:gd name="adj" fmla="val 1962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6484382" y="3303746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Images Optimisées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484382" y="3779639"/>
            <a:ext cx="3236357" cy="1408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Utilisation d'images </a:t>
            </a:r>
            <a:r>
              <a:rPr lang="en-US" sz="17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multi-stage</a:t>
            </a: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pour réduire la surface d'attaque et d'un utilisateur applicatif non-root.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10168414" y="3076099"/>
            <a:ext cx="3691652" cy="2692122"/>
          </a:xfrm>
          <a:prstGeom prst="roundRect">
            <a:avLst>
              <a:gd name="adj" fmla="val 1962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 7"/>
          <p:cNvSpPr/>
          <p:nvPr/>
        </p:nvSpPr>
        <p:spPr>
          <a:xfrm>
            <a:off x="10396061" y="3303746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Résilience Assurée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396061" y="3779639"/>
            <a:ext cx="3236357" cy="1760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Probes readiness/liveness</a:t>
            </a: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et ressources bornées garantissent la résilience et la disponibilité continue des services.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6734" y="5988248"/>
            <a:ext cx="7603331" cy="1635562"/>
          </a:xfrm>
          <a:prstGeom prst="roundRect">
            <a:avLst>
              <a:gd name="adj" fmla="val 3229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6484382" y="6215896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Données Sécurisées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6484382" y="6691789"/>
            <a:ext cx="7148036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Les </a:t>
            </a:r>
            <a:r>
              <a:rPr lang="en-US" sz="17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Secrets</a:t>
            </a: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isolent les données sensibles, tandis que les </a:t>
            </a:r>
            <a:r>
              <a:rPr lang="en-US" sz="17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ConfigMaps</a:t>
            </a: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documentent et gèrent les paramètres applicatifs.</a:t>
            </a:r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B71211-A108-C18F-0465-C99ED92E362E}"/>
              </a:ext>
            </a:extLst>
          </p:cNvPr>
          <p:cNvSpPr/>
          <p:nvPr/>
        </p:nvSpPr>
        <p:spPr>
          <a:xfrm>
            <a:off x="12606457" y="7696200"/>
            <a:ext cx="2023943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9611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CI/CD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1419106"/>
            <a:ext cx="4285536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Premier jalon d'industrialisation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280190" y="2108002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L'implémentation de la CI/CD marque une étape cruciale vers l'industrialisation de nos processus de développement et de déploiement.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90969"/>
            <a:ext cx="1020723" cy="1502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4986" y="3195042"/>
            <a:ext cx="277784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Workflow GitHub Actions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504986" y="3636288"/>
            <a:ext cx="63316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Configuration du workflow pour le 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checkout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l'installation de 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Python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et la construction de l'image 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API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493776"/>
            <a:ext cx="1020723" cy="153328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4986" y="4697849"/>
            <a:ext cx="276534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Déclenchement sur Push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504986" y="5139095"/>
            <a:ext cx="6331625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 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build reproductible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est déclenché automatiquement à chaque push sur la branche </a:t>
            </a:r>
            <a:r>
              <a:rPr lang="en-US" sz="160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6027063"/>
            <a:ext cx="1020723" cy="1502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04986" y="623113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Base Extensible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7504986" y="6672382"/>
            <a:ext cx="63316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Cette base peut être étendue pour inclure des 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tests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des 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scans de sécurité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et le 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push vers un registre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02A459-85E2-F66C-8339-57D00FEA59F1}"/>
              </a:ext>
            </a:extLst>
          </p:cNvPr>
          <p:cNvSpPr/>
          <p:nvPr/>
        </p:nvSpPr>
        <p:spPr>
          <a:xfrm>
            <a:off x="12606457" y="7696200"/>
            <a:ext cx="2023943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1748"/>
            <a:ext cx="491680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Limites &amp; prochaines étapes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211342"/>
            <a:ext cx="265890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Feuille de route proposée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93790" y="1747123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Pour aller plus loin, nous avons identifié les prochaines étapes pour enrichir cette architecture et la préparer à la production.</a:t>
            </a:r>
            <a:endParaRPr lang="en-US" sz="12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79796"/>
            <a:ext cx="476250" cy="11430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28750" y="233850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Sécurité Réseau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428750" y="2681764"/>
            <a:ext cx="124078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Ajouter </a:t>
            </a:r>
            <a:r>
              <a:rPr lang="en-US" sz="12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Ingress + TLS</a:t>
            </a: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pour un accès sécurisé et </a:t>
            </a:r>
            <a:r>
              <a:rPr lang="en-US" sz="12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NetworkPolicies</a:t>
            </a: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pour isoler les communications.</a:t>
            </a:r>
            <a:endParaRPr lang="en-US" sz="12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15" y="3291126"/>
            <a:ext cx="476250" cy="11430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666875" y="344983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Observabilité Avancée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1666875" y="3793093"/>
            <a:ext cx="1216973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Intégrer des outils comme </a:t>
            </a:r>
            <a:r>
              <a:rPr lang="en-US" sz="12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Prometheus/Grafana</a:t>
            </a: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pour une meilleure visibilité et un monitoring proactif.</a:t>
            </a:r>
            <a:endParaRPr lang="en-US" sz="12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40" y="4402455"/>
            <a:ext cx="476250" cy="11430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905000" y="4561165"/>
            <a:ext cx="252710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Base de Données Persistante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1905000" y="4904423"/>
            <a:ext cx="1193161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Mettre en place une </a:t>
            </a:r>
            <a:r>
              <a:rPr lang="en-US" sz="12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base de données persistante</a:t>
            </a: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pour assurer la conservation des données.</a:t>
            </a:r>
            <a:endParaRPr lang="en-US" sz="12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284" y="5513784"/>
            <a:ext cx="476250" cy="11430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143244" y="567249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CI/CD Étendue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2143244" y="6015752"/>
            <a:ext cx="116933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Développer la CI/CD pour inclure les </a:t>
            </a:r>
            <a:r>
              <a:rPr lang="en-US" sz="12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tests automatisés</a:t>
            </a: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les </a:t>
            </a:r>
            <a:r>
              <a:rPr lang="en-US" sz="12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scans</a:t>
            </a: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les </a:t>
            </a:r>
            <a:r>
              <a:rPr lang="en-US" sz="12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promotions automatiques</a:t>
            </a: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et la </a:t>
            </a:r>
            <a:r>
              <a:rPr lang="en-US" sz="12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signature d'images</a:t>
            </a: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2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40" y="6625114"/>
            <a:ext cx="476250" cy="114300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905000" y="6783824"/>
            <a:ext cx="243375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Autoscaling et Optimisation</a:t>
            </a:r>
            <a:endParaRPr lang="en-US" sz="1550" dirty="0"/>
          </a:p>
        </p:txBody>
      </p:sp>
      <p:sp>
        <p:nvSpPr>
          <p:cNvPr id="19" name="Text 12"/>
          <p:cNvSpPr/>
          <p:nvPr/>
        </p:nvSpPr>
        <p:spPr>
          <a:xfrm>
            <a:off x="1905000" y="7127081"/>
            <a:ext cx="1193161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Préparer l'</a:t>
            </a:r>
            <a:r>
              <a:rPr lang="en-US" sz="12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autoscaling (HPA)</a:t>
            </a: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pour s'adapter à la charge et optimiser l'utilisation des ressources.</a:t>
            </a:r>
            <a:endParaRPr lang="en-US" sz="12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8C7766-AE58-86E5-76AD-736D68D2C3CB}"/>
              </a:ext>
            </a:extLst>
          </p:cNvPr>
          <p:cNvSpPr/>
          <p:nvPr/>
        </p:nvSpPr>
        <p:spPr>
          <a:xfrm>
            <a:off x="12606457" y="7696200"/>
            <a:ext cx="2023943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4364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1343858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Décision facilitée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280190" y="2032754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Ce POC démontre clairement la viabilité et les avantages d'une architecture modernisée, offrant une base solide pour l'avenir.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280190" y="2915722"/>
            <a:ext cx="3676174" cy="2732723"/>
          </a:xfrm>
          <a:prstGeom prst="roundRect">
            <a:avLst>
              <a:gd name="adj" fmla="val 3138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653" y="2816185"/>
            <a:ext cx="244912" cy="244912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988" y="5503069"/>
            <a:ext cx="244912" cy="24491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609159" y="3244691"/>
            <a:ext cx="28941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POC Réussi et Documenté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6609159" y="3685937"/>
            <a:ext cx="3018234" cy="1633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 POC est 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rejouable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documenté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et conforme aux attentes de DataPress, prouvant la faisabilité technique.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10160437" y="2915722"/>
            <a:ext cx="3676174" cy="2732723"/>
          </a:xfrm>
          <a:prstGeom prst="roundRect">
            <a:avLst>
              <a:gd name="adj" fmla="val 3138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0900" y="2816185"/>
            <a:ext cx="244912" cy="244912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1235" y="5503069"/>
            <a:ext cx="244912" cy="24491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489406" y="3244691"/>
            <a:ext cx="3018234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Trajectoire Cible Démontrée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489406" y="4004786"/>
            <a:ext cx="3018234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 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séparation des services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et l'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amorçage de la CI/CD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illustrent la direction stratégique souhaitée.</a:t>
            </a: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6280190" y="5852517"/>
            <a:ext cx="7556421" cy="1752600"/>
          </a:xfrm>
          <a:prstGeom prst="roundRect">
            <a:avLst>
              <a:gd name="adj" fmla="val 4892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653" y="5752981"/>
            <a:ext cx="244912" cy="244912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1235" y="7459742"/>
            <a:ext cx="244912" cy="244912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6609159" y="618148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Prochaines Étapes</a:t>
            </a:r>
            <a:endParaRPr lang="en-US" sz="2000" dirty="0"/>
          </a:p>
        </p:txBody>
      </p:sp>
      <p:sp>
        <p:nvSpPr>
          <p:cNvPr id="20" name="Text 11"/>
          <p:cNvSpPr/>
          <p:nvPr/>
        </p:nvSpPr>
        <p:spPr>
          <a:xfrm>
            <a:off x="6609159" y="6622733"/>
            <a:ext cx="689848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 validation par la DSI ouvrira la voie à un 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cadrage d'industrialisation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détaillé pour la mise en œuvre complète.</a:t>
            </a:r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512A55-42FE-33ED-1A32-0579F5B6582D}"/>
              </a:ext>
            </a:extLst>
          </p:cNvPr>
          <p:cNvSpPr/>
          <p:nvPr/>
        </p:nvSpPr>
        <p:spPr>
          <a:xfrm>
            <a:off x="12606457" y="7696200"/>
            <a:ext cx="2023943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850</Words>
  <Application>Microsoft Office PowerPoint</Application>
  <PresentationFormat>Personnalisé</PresentationFormat>
  <Paragraphs>97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Consolas</vt:lpstr>
      <vt:lpstr>Kanit Light</vt:lpstr>
      <vt:lpstr>Martel Sans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BAYOULI Yousri</cp:lastModifiedBy>
  <cp:revision>2</cp:revision>
  <dcterms:created xsi:type="dcterms:W3CDTF">2025-11-24T22:15:46Z</dcterms:created>
  <dcterms:modified xsi:type="dcterms:W3CDTF">2025-11-24T22:22:09Z</dcterms:modified>
</cp:coreProperties>
</file>